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7" r:id="rId10"/>
    <p:sldId id="268" r:id="rId11"/>
    <p:sldId id="273" r:id="rId12"/>
    <p:sldId id="266"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9C7A8-E793-4FCC-F959-9D9ADA3484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7EC7AE-AEF7-E3F0-6231-9EA2C22C6F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D33300-16A1-D5D5-EC34-1B362094850C}"/>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D8F9B008-CC64-7522-9925-277B894A0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807B58-C927-FA29-570B-81F7439DB190}"/>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416638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5F9CB-7289-F862-6937-DCC5C7A23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66AFDA-D258-3C4B-4389-9DD1E856C4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9648A5-25BB-296B-15DF-CA9B8A9A8227}"/>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A944DB4E-358F-C394-9C1C-69D5282D2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503A5-C844-2AA9-A1CC-1FE796E70AEA}"/>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66203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9090A-44F7-4ACA-144A-5FFF47F5EE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F26D1C-B278-6F83-DE96-7A9AEA07D1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3803E-D044-7937-1DA8-7AAF3B8C6AE8}"/>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924E21D9-A449-3A2A-EE2E-E930C78DD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D6E8E9-B4C9-788A-CDB9-C405C1F9A7C9}"/>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84112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6EA93-2355-F847-DF86-D7C262E70B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791252-B2DF-3E83-4CFA-118223253B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D605E8-A54C-88C5-0AAA-8B24ED8390D4}"/>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CB8F6571-475A-2C0D-BFFA-21EBEA41D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3F777-64A9-ACEA-951D-1A930203B846}"/>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124242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D2837-7C0D-3253-7FD1-58FADFD16B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7E8E3-53FB-9EEF-161F-17BFC28049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C7A556-5920-93F3-E587-3BB5820D070F}"/>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ED21C072-948E-C6B3-4A32-18123697CB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A117A-E656-33E5-33BF-67579F61C0E1}"/>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38015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6308A-351D-2B02-7F28-A848E76B57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1BAFDB-D691-F333-BB79-6712C5940D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B902B1-1021-D96D-BCFC-AA33C2984F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75E7D5-FC05-7D53-945F-214ABF3DEB27}"/>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6" name="Footer Placeholder 5">
            <a:extLst>
              <a:ext uri="{FF2B5EF4-FFF2-40B4-BE49-F238E27FC236}">
                <a16:creationId xmlns:a16="http://schemas.microsoft.com/office/drawing/2014/main" id="{5F311299-AE0C-D251-A019-2DD794E6C4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04F761-74BB-9403-082B-A82D780045BA}"/>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42786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BA12-3C7B-FA3E-6DA8-40A7EAEC2D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C6F70C-E109-2DA6-7421-90F1A4107A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B6CA8B-F636-25C0-275B-79DDF27AC7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42F162-AD40-5E0D-502C-BEF6C6D4A8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539F10-84C1-7744-845B-20FA452A99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40C878-B79D-2C07-13BB-0A62BFCFE63C}"/>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8" name="Footer Placeholder 7">
            <a:extLst>
              <a:ext uri="{FF2B5EF4-FFF2-40B4-BE49-F238E27FC236}">
                <a16:creationId xmlns:a16="http://schemas.microsoft.com/office/drawing/2014/main" id="{3A6E5D7B-27C6-FA67-F8AD-B1E45C61BAF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4C7E65-439B-1200-12EF-B700CBC83CA7}"/>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13241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169E3-BF73-2B3C-F8B2-9BC2D68684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D40368-EDA6-ABF0-9AF2-557601A5FE73}"/>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4" name="Footer Placeholder 3">
            <a:extLst>
              <a:ext uri="{FF2B5EF4-FFF2-40B4-BE49-F238E27FC236}">
                <a16:creationId xmlns:a16="http://schemas.microsoft.com/office/drawing/2014/main" id="{EC5B77AB-A1E5-8BBE-5DCA-81CCD8C65F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6E1F0-4690-3F35-FFF7-47A21435F176}"/>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380107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CC9120-D9FF-B6FC-42C2-20BC26660F2C}"/>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3" name="Footer Placeholder 2">
            <a:extLst>
              <a:ext uri="{FF2B5EF4-FFF2-40B4-BE49-F238E27FC236}">
                <a16:creationId xmlns:a16="http://schemas.microsoft.com/office/drawing/2014/main" id="{93E7A6B6-4E17-1EB6-B2EF-8BEAFEAE56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82DE21-D014-131E-8356-70A57BEBDA36}"/>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326916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015CE-7C50-BA7B-FC38-A1696927D6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9AA34C-5120-1A15-8D15-79170A9506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BAE555-2F91-2371-49F2-32B9D15E5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2EFA49-2005-31DF-4AD0-C9EB0798508E}"/>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6" name="Footer Placeholder 5">
            <a:extLst>
              <a:ext uri="{FF2B5EF4-FFF2-40B4-BE49-F238E27FC236}">
                <a16:creationId xmlns:a16="http://schemas.microsoft.com/office/drawing/2014/main" id="{80C94FA5-2AAC-80C1-2AA8-9CE45FD9E8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59CEE3-2BD0-CB60-EADC-D7417820B748}"/>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133976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DC46D-D128-4C67-68EF-B5C3E92B3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008E7A-DE6E-AB0E-B63D-30F46BD19C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463ACF-141C-BE2C-AAF4-B68498FEA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000A39-AFAE-517B-96F5-EE8586B0EBAB}"/>
              </a:ext>
            </a:extLst>
          </p:cNvPr>
          <p:cNvSpPr>
            <a:spLocks noGrp="1"/>
          </p:cNvSpPr>
          <p:nvPr>
            <p:ph type="dt" sz="half" idx="10"/>
          </p:nvPr>
        </p:nvSpPr>
        <p:spPr/>
        <p:txBody>
          <a:bodyPr/>
          <a:lstStyle/>
          <a:p>
            <a:fld id="{4590B5E1-6B7B-41DD-8AF3-FCCAE779FA15}" type="datetimeFigureOut">
              <a:rPr lang="en-US" smtClean="0"/>
              <a:t>11/18/2024</a:t>
            </a:fld>
            <a:endParaRPr lang="en-US"/>
          </a:p>
        </p:txBody>
      </p:sp>
      <p:sp>
        <p:nvSpPr>
          <p:cNvPr id="6" name="Footer Placeholder 5">
            <a:extLst>
              <a:ext uri="{FF2B5EF4-FFF2-40B4-BE49-F238E27FC236}">
                <a16:creationId xmlns:a16="http://schemas.microsoft.com/office/drawing/2014/main" id="{A231F9A7-D410-171F-46F9-E2ACC4AD8D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4B615E-0E78-B9B7-B507-5F8F3C6B3BEC}"/>
              </a:ext>
            </a:extLst>
          </p:cNvPr>
          <p:cNvSpPr>
            <a:spLocks noGrp="1"/>
          </p:cNvSpPr>
          <p:nvPr>
            <p:ph type="sldNum" sz="quarter" idx="12"/>
          </p:nvPr>
        </p:nvSpPr>
        <p:spPr/>
        <p:txBody>
          <a:bodyPr/>
          <a:lstStyle/>
          <a:p>
            <a:fld id="{EE58EE66-BB07-44E2-9F04-09117494CF99}" type="slidenum">
              <a:rPr lang="en-US" smtClean="0"/>
              <a:t>‹#›</a:t>
            </a:fld>
            <a:endParaRPr lang="en-US"/>
          </a:p>
        </p:txBody>
      </p:sp>
    </p:spTree>
    <p:extLst>
      <p:ext uri="{BB962C8B-B14F-4D97-AF65-F5344CB8AC3E}">
        <p14:creationId xmlns:p14="http://schemas.microsoft.com/office/powerpoint/2010/main" val="63044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B6B058-AC3B-2BE4-E485-6662F59C6B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2B6358-03A3-E9EE-4CAC-EE5AA14BC0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2F43D-704C-EC53-412A-32739D490F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0B5E1-6B7B-41DD-8AF3-FCCAE779FA15}" type="datetimeFigureOut">
              <a:rPr lang="en-US" smtClean="0"/>
              <a:t>11/18/2024</a:t>
            </a:fld>
            <a:endParaRPr lang="en-US"/>
          </a:p>
        </p:txBody>
      </p:sp>
      <p:sp>
        <p:nvSpPr>
          <p:cNvPr id="5" name="Footer Placeholder 4">
            <a:extLst>
              <a:ext uri="{FF2B5EF4-FFF2-40B4-BE49-F238E27FC236}">
                <a16:creationId xmlns:a16="http://schemas.microsoft.com/office/drawing/2014/main" id="{0ACEA70C-B5F8-4A58-9AF2-C4A64F4EB4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7FA1E8-E737-F21B-612F-DA1EB6B3F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8EE66-BB07-44E2-9F04-09117494CF99}" type="slidenum">
              <a:rPr lang="en-US" smtClean="0"/>
              <a:t>‹#›</a:t>
            </a:fld>
            <a:endParaRPr lang="en-US"/>
          </a:p>
        </p:txBody>
      </p:sp>
    </p:spTree>
    <p:extLst>
      <p:ext uri="{BB962C8B-B14F-4D97-AF65-F5344CB8AC3E}">
        <p14:creationId xmlns:p14="http://schemas.microsoft.com/office/powerpoint/2010/main" val="3201613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lubs.bluesombrero.com/portals/54949/docs/players%20code%20of%20conduct.pdf" TargetMode="External"/><Relationship Id="rId2" Type="http://schemas.openxmlformats.org/officeDocument/2006/relationships/hyperlink" Target="https://clubs.bluesombrero.com/portals/54949/docs/parents%20code%20of%20conduct.pdf" TargetMode="External"/><Relationship Id="rId1" Type="http://schemas.openxmlformats.org/officeDocument/2006/relationships/slideLayout" Target="../slideLayouts/slideLayout2.xml"/><Relationship Id="rId4" Type="http://schemas.openxmlformats.org/officeDocument/2006/relationships/hyperlink" Target="https://clubs.bluesombrero.com/portals/54949/docs/coaches%20code%20of%20conduct.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vyboschedulechanges@gmail.com" TargetMode="External"/><Relationship Id="rId2" Type="http://schemas.openxmlformats.org/officeDocument/2006/relationships/hyperlink" Target="mailto:cvybabasketball@gmail.com" TargetMode="External"/><Relationship Id="rId1" Type="http://schemas.openxmlformats.org/officeDocument/2006/relationships/slideLayout" Target="../slideLayouts/slideLayout2.xml"/><Relationship Id="rId4" Type="http://schemas.openxmlformats.org/officeDocument/2006/relationships/hyperlink" Target="https://clubs.bluesombrero.com/cvyb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24BF2-EA04-717C-FF5D-DFEACACB5202}"/>
              </a:ext>
            </a:extLst>
          </p:cNvPr>
          <p:cNvSpPr>
            <a:spLocks noGrp="1"/>
          </p:cNvSpPr>
          <p:nvPr>
            <p:ph type="ctrTitle"/>
          </p:nvPr>
        </p:nvSpPr>
        <p:spPr>
          <a:xfrm>
            <a:off x="1524000" y="888763"/>
            <a:ext cx="9144000" cy="2621200"/>
          </a:xfrm>
        </p:spPr>
        <p:txBody>
          <a:bodyPr/>
          <a:lstStyle/>
          <a:p>
            <a:endParaRPr lang="en-US" dirty="0"/>
          </a:p>
        </p:txBody>
      </p:sp>
      <p:sp>
        <p:nvSpPr>
          <p:cNvPr id="3" name="Subtitle 2">
            <a:extLst>
              <a:ext uri="{FF2B5EF4-FFF2-40B4-BE49-F238E27FC236}">
                <a16:creationId xmlns:a16="http://schemas.microsoft.com/office/drawing/2014/main" id="{3DB56DDC-F16E-2EA0-B7D7-FEA3AE67373F}"/>
              </a:ext>
            </a:extLst>
          </p:cNvPr>
          <p:cNvSpPr>
            <a:spLocks noGrp="1"/>
          </p:cNvSpPr>
          <p:nvPr>
            <p:ph type="subTitle" idx="1"/>
          </p:nvPr>
        </p:nvSpPr>
        <p:spPr/>
        <p:txBody>
          <a:bodyPr>
            <a:normAutofit/>
          </a:bodyPr>
          <a:lstStyle/>
          <a:p>
            <a:r>
              <a:rPr lang="en-US" sz="4800" dirty="0" smtClean="0"/>
              <a:t>2024-2025 </a:t>
            </a:r>
            <a:r>
              <a:rPr lang="en-US" sz="4800" dirty="0"/>
              <a:t>League Meeting</a:t>
            </a:r>
          </a:p>
        </p:txBody>
      </p:sp>
      <p:pic>
        <p:nvPicPr>
          <p:cNvPr id="4" name="Picture 3">
            <a:extLst>
              <a:ext uri="{FF2B5EF4-FFF2-40B4-BE49-F238E27FC236}">
                <a16:creationId xmlns:a16="http://schemas.microsoft.com/office/drawing/2014/main" id="{A449F6AB-CD62-E9F8-9D23-89C71C4D11A3}"/>
              </a:ext>
            </a:extLst>
          </p:cNvPr>
          <p:cNvPicPr>
            <a:picLocks noChangeAspect="1"/>
          </p:cNvPicPr>
          <p:nvPr/>
        </p:nvPicPr>
        <p:blipFill>
          <a:blip r:embed="rId2"/>
          <a:stretch>
            <a:fillRect/>
          </a:stretch>
        </p:blipFill>
        <p:spPr>
          <a:xfrm>
            <a:off x="4779818" y="725055"/>
            <a:ext cx="2632364" cy="2830946"/>
          </a:xfrm>
          <a:prstGeom prst="rect">
            <a:avLst/>
          </a:prstGeom>
          <a:solidFill>
            <a:schemeClr val="accent1">
              <a:alpha val="0"/>
            </a:schemeClr>
          </a:solidFill>
        </p:spPr>
      </p:pic>
    </p:spTree>
    <p:extLst>
      <p:ext uri="{BB962C8B-B14F-4D97-AF65-F5344CB8AC3E}">
        <p14:creationId xmlns:p14="http://schemas.microsoft.com/office/powerpoint/2010/main" val="1279207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A91A7-7D57-95FD-4048-BBDC5E20F1F8}"/>
              </a:ext>
            </a:extLst>
          </p:cNvPr>
          <p:cNvSpPr>
            <a:spLocks noGrp="1"/>
          </p:cNvSpPr>
          <p:nvPr>
            <p:ph type="title"/>
          </p:nvPr>
        </p:nvSpPr>
        <p:spPr>
          <a:xfrm>
            <a:off x="838200" y="145280"/>
            <a:ext cx="10515600" cy="726392"/>
          </a:xfrm>
        </p:spPr>
        <p:txBody>
          <a:bodyPr/>
          <a:lstStyle/>
          <a:p>
            <a:r>
              <a:rPr lang="en-US" dirty="0">
                <a:solidFill>
                  <a:srgbClr val="FF0000"/>
                </a:solidFill>
              </a:rPr>
              <a:t>CVYBO League Rules </a:t>
            </a:r>
            <a:r>
              <a:rPr lang="en-US" dirty="0" smtClean="0">
                <a:solidFill>
                  <a:srgbClr val="FF0000"/>
                </a:solidFill>
              </a:rPr>
              <a:t>2023-2024</a:t>
            </a:r>
            <a:endParaRPr lang="en-US" dirty="0">
              <a:solidFill>
                <a:srgbClr val="FF0000"/>
              </a:solidFill>
            </a:endParaRPr>
          </a:p>
        </p:txBody>
      </p:sp>
      <p:sp>
        <p:nvSpPr>
          <p:cNvPr id="3" name="Content Placeholder 2">
            <a:extLst>
              <a:ext uri="{FF2B5EF4-FFF2-40B4-BE49-F238E27FC236}">
                <a16:creationId xmlns:a16="http://schemas.microsoft.com/office/drawing/2014/main" id="{817B6519-36E1-159F-B6D6-6BCCE0CE3094}"/>
              </a:ext>
            </a:extLst>
          </p:cNvPr>
          <p:cNvSpPr>
            <a:spLocks noGrp="1"/>
          </p:cNvSpPr>
          <p:nvPr>
            <p:ph idx="1"/>
          </p:nvPr>
        </p:nvSpPr>
        <p:spPr>
          <a:xfrm>
            <a:off x="838200" y="940038"/>
            <a:ext cx="10515600" cy="5772682"/>
          </a:xfrm>
        </p:spPr>
        <p:txBody>
          <a:bodyPr>
            <a:normAutofit/>
          </a:bodyPr>
          <a:lstStyle/>
          <a:p>
            <a:pPr marL="0" indent="0">
              <a:buNone/>
            </a:pPr>
            <a:r>
              <a:rPr lang="en-US" sz="2400" dirty="0"/>
              <a:t>5</a:t>
            </a:r>
            <a:r>
              <a:rPr lang="en-US" sz="2400" baseline="30000" dirty="0"/>
              <a:t>th</a:t>
            </a:r>
            <a:r>
              <a:rPr lang="en-US" sz="2400" dirty="0"/>
              <a:t> Grade</a:t>
            </a:r>
          </a:p>
          <a:p>
            <a:r>
              <a:rPr lang="en-US" sz="1200" dirty="0"/>
              <a:t>8 minute quarters with a running clock except for all free throws and the last 2 minutes of the game for all whistles.  </a:t>
            </a:r>
          </a:p>
          <a:p>
            <a:r>
              <a:rPr lang="en-US" sz="1200" dirty="0"/>
              <a:t>Half time is 1 minute long.</a:t>
            </a:r>
          </a:p>
          <a:p>
            <a:r>
              <a:rPr lang="en-US" sz="1200" dirty="0"/>
              <a:t>1 Full timeout and 2 30 second timeouts per game.</a:t>
            </a:r>
            <a:endParaRPr lang="en-US" sz="1200" dirty="0"/>
          </a:p>
          <a:p>
            <a:r>
              <a:rPr lang="en-US" sz="1200" dirty="0"/>
              <a:t>No zone defense at any time, man to man defense only.</a:t>
            </a:r>
          </a:p>
          <a:p>
            <a:r>
              <a:rPr lang="en-US" sz="1200" dirty="0"/>
              <a:t>Organized press for the </a:t>
            </a:r>
            <a:r>
              <a:rPr lang="en-US" sz="1200" dirty="0" smtClean="0"/>
              <a:t>whole 2</a:t>
            </a:r>
            <a:r>
              <a:rPr lang="en-US" sz="1200" baseline="30000" dirty="0" smtClean="0"/>
              <a:t>nd</a:t>
            </a:r>
            <a:r>
              <a:rPr lang="en-US" sz="1200" dirty="0" smtClean="0"/>
              <a:t> &amp; 4</a:t>
            </a:r>
            <a:r>
              <a:rPr lang="en-US" sz="1200" baseline="30000" dirty="0" smtClean="0"/>
              <a:t>th</a:t>
            </a:r>
            <a:r>
              <a:rPr lang="en-US" sz="1200" dirty="0" smtClean="0"/>
              <a:t> quarter </a:t>
            </a:r>
            <a:r>
              <a:rPr lang="en-US" sz="1200" dirty="0"/>
              <a:t>unless a team is up by 20 until the lead gets to under 15 points</a:t>
            </a:r>
            <a:r>
              <a:rPr lang="en-US" sz="1200" dirty="0" smtClean="0"/>
              <a:t>.  </a:t>
            </a:r>
            <a:endParaRPr lang="en-US" sz="1200" dirty="0"/>
          </a:p>
          <a:p>
            <a:r>
              <a:rPr lang="en-US" sz="1200" dirty="0"/>
              <a:t>Overtime will be 3 minutes long with a running clock except on foul shots and timeouts.  Each team will have one additional 30 second time out.  Clock stops the last minute of overtime if the ball goes out of bounds.</a:t>
            </a:r>
          </a:p>
          <a:p>
            <a:r>
              <a:rPr lang="en-US" sz="1200" dirty="0"/>
              <a:t>2</a:t>
            </a:r>
            <a:r>
              <a:rPr lang="en-US" sz="1200" baseline="30000" dirty="0"/>
              <a:t>nd</a:t>
            </a:r>
            <a:r>
              <a:rPr lang="en-US" sz="1200" dirty="0"/>
              <a:t> overtime can be played if the referees agree that there is enough time left to get the next game in (10 minutes to the hour).  Otherwise, the game ends in a tie.</a:t>
            </a:r>
          </a:p>
          <a:p>
            <a:pPr marL="0" indent="0">
              <a:buNone/>
            </a:pPr>
            <a:endParaRPr lang="en-US" sz="800" dirty="0"/>
          </a:p>
          <a:p>
            <a:pPr marL="0" indent="0">
              <a:buNone/>
            </a:pPr>
            <a:r>
              <a:rPr lang="en-US" sz="2400" dirty="0" smtClean="0"/>
              <a:t>6</a:t>
            </a:r>
            <a:r>
              <a:rPr lang="en-US" sz="2400" baseline="30000" dirty="0" smtClean="0"/>
              <a:t>th</a:t>
            </a:r>
            <a:r>
              <a:rPr lang="en-US" sz="2400" dirty="0" smtClean="0"/>
              <a:t> </a:t>
            </a:r>
            <a:r>
              <a:rPr lang="en-US" sz="2400" dirty="0"/>
              <a:t>Grade</a:t>
            </a:r>
          </a:p>
          <a:p>
            <a:r>
              <a:rPr lang="en-US" sz="1200" dirty="0" smtClean="0"/>
              <a:t>9 </a:t>
            </a:r>
            <a:r>
              <a:rPr lang="en-US" sz="1200" dirty="0"/>
              <a:t>minute quarters with a running clock except for all free throws and the last 2 minutes of the game for all whistles.  </a:t>
            </a:r>
          </a:p>
          <a:p>
            <a:r>
              <a:rPr lang="en-US" sz="1200" dirty="0"/>
              <a:t>Half time is 1 minute long.</a:t>
            </a:r>
          </a:p>
          <a:p>
            <a:r>
              <a:rPr lang="en-US" sz="1200" dirty="0"/>
              <a:t>1 Full timeout and 2 30 second timeouts per game.</a:t>
            </a:r>
          </a:p>
          <a:p>
            <a:r>
              <a:rPr lang="en-US" sz="1200" dirty="0" smtClean="0"/>
              <a:t>PIAA </a:t>
            </a:r>
            <a:r>
              <a:rPr lang="en-US" sz="1200" dirty="0"/>
              <a:t>High School Rules</a:t>
            </a:r>
          </a:p>
          <a:p>
            <a:r>
              <a:rPr lang="en-US" sz="1200" dirty="0"/>
              <a:t>Organized press allowed the whole game unless up by 20 until the lead gets to under 15 points.</a:t>
            </a:r>
          </a:p>
          <a:p>
            <a:r>
              <a:rPr lang="en-US" sz="1200" dirty="0"/>
              <a:t>Overtime will be 3 minutes long with a running clock except on foul shots and timeouts.  Each team will have one additional 30 second time out.  Clock stops the last minute of overtime if the ball goes out of bounds.</a:t>
            </a:r>
          </a:p>
          <a:p>
            <a:r>
              <a:rPr lang="en-US" sz="1200" dirty="0"/>
              <a:t>2</a:t>
            </a:r>
            <a:r>
              <a:rPr lang="en-US" sz="1200" baseline="30000" dirty="0"/>
              <a:t>nd</a:t>
            </a:r>
            <a:r>
              <a:rPr lang="en-US" sz="1200" dirty="0"/>
              <a:t> overtime can be played if the referees agree that there is enough time left to get the next game in (10 minutes to the hour).  Otherwise, the game ends in a tie.</a:t>
            </a:r>
          </a:p>
        </p:txBody>
      </p:sp>
    </p:spTree>
    <p:extLst>
      <p:ext uri="{BB962C8B-B14F-4D97-AF65-F5344CB8AC3E}">
        <p14:creationId xmlns:p14="http://schemas.microsoft.com/office/powerpoint/2010/main" val="3229024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837"/>
          </a:xfrm>
        </p:spPr>
        <p:txBody>
          <a:bodyPr/>
          <a:lstStyle/>
          <a:p>
            <a:r>
              <a:rPr lang="en-US" dirty="0">
                <a:solidFill>
                  <a:srgbClr val="FF0000"/>
                </a:solidFill>
              </a:rPr>
              <a:t>CVYBO League Rules 2023-2024</a:t>
            </a:r>
            <a:endParaRPr lang="en-US" dirty="0"/>
          </a:p>
        </p:txBody>
      </p:sp>
      <p:sp>
        <p:nvSpPr>
          <p:cNvPr id="3" name="Content Placeholder 2"/>
          <p:cNvSpPr>
            <a:spLocks noGrp="1"/>
          </p:cNvSpPr>
          <p:nvPr>
            <p:ph idx="1"/>
          </p:nvPr>
        </p:nvSpPr>
        <p:spPr>
          <a:xfrm>
            <a:off x="838200" y="1210962"/>
            <a:ext cx="10515600" cy="5404022"/>
          </a:xfrm>
        </p:spPr>
        <p:txBody>
          <a:bodyPr>
            <a:normAutofit/>
          </a:bodyPr>
          <a:lstStyle/>
          <a:p>
            <a:pPr marL="0" indent="0">
              <a:buNone/>
            </a:pPr>
            <a:r>
              <a:rPr lang="en-US" sz="2600" dirty="0"/>
              <a:t>7</a:t>
            </a:r>
            <a:r>
              <a:rPr lang="en-US" sz="2600" baseline="30000" dirty="0" smtClean="0"/>
              <a:t>th</a:t>
            </a:r>
            <a:r>
              <a:rPr lang="en-US" sz="2600" dirty="0" smtClean="0"/>
              <a:t> &amp; 8</a:t>
            </a:r>
            <a:r>
              <a:rPr lang="en-US" sz="2600" baseline="30000" dirty="0" smtClean="0"/>
              <a:t>th</a:t>
            </a:r>
            <a:r>
              <a:rPr lang="en-US" sz="2600" dirty="0" smtClean="0"/>
              <a:t> Grade</a:t>
            </a:r>
          </a:p>
          <a:p>
            <a:r>
              <a:rPr lang="en-US" sz="1600" dirty="0"/>
              <a:t>9 minute quarters with a running clock except for all free throws and the last 2 minutes of the game for all whistles.  </a:t>
            </a:r>
          </a:p>
          <a:p>
            <a:r>
              <a:rPr lang="en-US" sz="1500" dirty="0" smtClean="0"/>
              <a:t>Half </a:t>
            </a:r>
            <a:r>
              <a:rPr lang="en-US" sz="1500" dirty="0" smtClean="0"/>
              <a:t>time is 1 minutes long.</a:t>
            </a:r>
          </a:p>
          <a:p>
            <a:r>
              <a:rPr lang="en-US" sz="1500" dirty="0" smtClean="0"/>
              <a:t>1 Full timeouts and 2 30 second timeouts per game.</a:t>
            </a:r>
          </a:p>
          <a:p>
            <a:r>
              <a:rPr lang="en-US" sz="1500" dirty="0" smtClean="0"/>
              <a:t>PIAA High School Rules</a:t>
            </a:r>
          </a:p>
          <a:p>
            <a:r>
              <a:rPr lang="en-US" sz="1500" dirty="0" smtClean="0"/>
              <a:t>Organized press allowed the whole game unless up by 20 until the lead gets to under 15 points.</a:t>
            </a:r>
          </a:p>
          <a:p>
            <a:r>
              <a:rPr lang="en-US" sz="1500" dirty="0" smtClean="0"/>
              <a:t>Overtime will be 3 minutes long with a running clock except on foul shots and timeouts.  Each team will have one additional 30 second time out.  Clock stops the last minute of overtime if the ball goes out of bounds.</a:t>
            </a:r>
          </a:p>
          <a:p>
            <a:r>
              <a:rPr lang="en-US" sz="1500" dirty="0" smtClean="0"/>
              <a:t>2</a:t>
            </a:r>
            <a:r>
              <a:rPr lang="en-US" sz="1500" baseline="30000" dirty="0" smtClean="0"/>
              <a:t>nd</a:t>
            </a:r>
            <a:r>
              <a:rPr lang="en-US" sz="1500" dirty="0" smtClean="0"/>
              <a:t> overtime can be played if the referees agree that there is enough time left to get the next game in (10 minutes to the hour).  Otherwise, the game ends in a tie.</a:t>
            </a:r>
          </a:p>
          <a:p>
            <a:r>
              <a:rPr lang="en-US" sz="1500" dirty="0" smtClean="0"/>
              <a:t>We are following the lead of Middle School and High School with eliminating the 1&amp;1 on the 7</a:t>
            </a:r>
            <a:r>
              <a:rPr lang="en-US" sz="1500" baseline="30000" dirty="0" smtClean="0"/>
              <a:t>th</a:t>
            </a:r>
            <a:r>
              <a:rPr lang="en-US" sz="1500" dirty="0" smtClean="0"/>
              <a:t> foul.  On the 5</a:t>
            </a:r>
            <a:r>
              <a:rPr lang="en-US" sz="1500" baseline="30000" dirty="0" smtClean="0"/>
              <a:t>th</a:t>
            </a:r>
            <a:r>
              <a:rPr lang="en-US" sz="1500" dirty="0" smtClean="0"/>
              <a:t> team foul each quarter the team that was fouled will be awarded 2 free throws.  Team fouls will reset each quarter.</a:t>
            </a:r>
          </a:p>
          <a:p>
            <a:endParaRPr lang="en-US" dirty="0"/>
          </a:p>
        </p:txBody>
      </p:sp>
    </p:spTree>
    <p:extLst>
      <p:ext uri="{BB962C8B-B14F-4D97-AF65-F5344CB8AC3E}">
        <p14:creationId xmlns:p14="http://schemas.microsoft.com/office/powerpoint/2010/main" val="665099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42177" y="164757"/>
            <a:ext cx="9721024" cy="6603468"/>
          </a:xfrm>
          <a:prstGeom prst="rect">
            <a:avLst/>
          </a:prstGeom>
        </p:spPr>
      </p:pic>
    </p:spTree>
    <p:extLst>
      <p:ext uri="{BB962C8B-B14F-4D97-AF65-F5344CB8AC3E}">
        <p14:creationId xmlns:p14="http://schemas.microsoft.com/office/powerpoint/2010/main" val="2217525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5CE07-E7FF-0F5B-1D47-1BDE6AB5E90B}"/>
              </a:ext>
            </a:extLst>
          </p:cNvPr>
          <p:cNvSpPr>
            <a:spLocks noGrp="1"/>
          </p:cNvSpPr>
          <p:nvPr>
            <p:ph type="title"/>
          </p:nvPr>
        </p:nvSpPr>
        <p:spPr>
          <a:xfrm>
            <a:off x="838200" y="162371"/>
            <a:ext cx="10515600" cy="752029"/>
          </a:xfrm>
        </p:spPr>
        <p:txBody>
          <a:bodyPr/>
          <a:lstStyle/>
          <a:p>
            <a:r>
              <a:rPr lang="en-US" dirty="0">
                <a:solidFill>
                  <a:srgbClr val="FF0000"/>
                </a:solidFill>
              </a:rPr>
              <a:t>Game Schedule</a:t>
            </a:r>
          </a:p>
        </p:txBody>
      </p:sp>
      <p:sp>
        <p:nvSpPr>
          <p:cNvPr id="3" name="Content Placeholder 2">
            <a:extLst>
              <a:ext uri="{FF2B5EF4-FFF2-40B4-BE49-F238E27FC236}">
                <a16:creationId xmlns:a16="http://schemas.microsoft.com/office/drawing/2014/main" id="{1A63E34A-CD2B-92A4-A10D-53908DEC0FE7}"/>
              </a:ext>
            </a:extLst>
          </p:cNvPr>
          <p:cNvSpPr>
            <a:spLocks noGrp="1"/>
          </p:cNvSpPr>
          <p:nvPr>
            <p:ph idx="1"/>
          </p:nvPr>
        </p:nvSpPr>
        <p:spPr>
          <a:xfrm>
            <a:off x="838200" y="1008404"/>
            <a:ext cx="10515600" cy="5687225"/>
          </a:xfrm>
        </p:spPr>
        <p:txBody>
          <a:bodyPr/>
          <a:lstStyle/>
          <a:p>
            <a:pPr marL="0" indent="0">
              <a:buNone/>
            </a:pPr>
            <a:r>
              <a:rPr lang="en-US" dirty="0"/>
              <a:t>Games will start December </a:t>
            </a:r>
            <a:r>
              <a:rPr lang="en-US" dirty="0" smtClean="0"/>
              <a:t>3</a:t>
            </a:r>
            <a:r>
              <a:rPr lang="en-US" baseline="30000" dirty="0" smtClean="0"/>
              <a:t>rd</a:t>
            </a:r>
            <a:r>
              <a:rPr lang="en-US" dirty="0" smtClean="0"/>
              <a:t> at </a:t>
            </a:r>
            <a:r>
              <a:rPr lang="en-US" dirty="0"/>
              <a:t>Salvation Army and Drive Facility.</a:t>
            </a:r>
          </a:p>
          <a:p>
            <a:pPr marL="0" indent="0">
              <a:buNone/>
            </a:pPr>
            <a:r>
              <a:rPr lang="en-US" dirty="0"/>
              <a:t>Games will start December </a:t>
            </a:r>
            <a:r>
              <a:rPr lang="en-US" dirty="0" smtClean="0"/>
              <a:t>7</a:t>
            </a:r>
            <a:r>
              <a:rPr lang="en-US" baseline="30000" dirty="0" smtClean="0"/>
              <a:t>th</a:t>
            </a:r>
            <a:r>
              <a:rPr lang="en-US" dirty="0" smtClean="0"/>
              <a:t> at </a:t>
            </a:r>
            <a:r>
              <a:rPr lang="en-US" dirty="0"/>
              <a:t>CV Gyms</a:t>
            </a:r>
          </a:p>
          <a:p>
            <a:pPr marL="0" indent="0">
              <a:buNone/>
            </a:pPr>
            <a:r>
              <a:rPr lang="en-US" dirty="0"/>
              <a:t>There will be no games scheduled December 23</a:t>
            </a:r>
            <a:r>
              <a:rPr lang="en-US" baseline="30000" dirty="0"/>
              <a:t>rd</a:t>
            </a:r>
            <a:r>
              <a:rPr lang="en-US" dirty="0"/>
              <a:t> through January </a:t>
            </a:r>
            <a:r>
              <a:rPr lang="en-US" dirty="0" smtClean="0"/>
              <a:t>1</a:t>
            </a:r>
            <a:r>
              <a:rPr lang="en-US" baseline="30000" dirty="0" smtClean="0"/>
              <a:t>st</a:t>
            </a:r>
            <a:r>
              <a:rPr lang="en-US" dirty="0"/>
              <a:t>.</a:t>
            </a:r>
          </a:p>
          <a:p>
            <a:pPr marL="0" indent="0">
              <a:buNone/>
            </a:pPr>
            <a:r>
              <a:rPr lang="en-US" dirty="0"/>
              <a:t>Regular Season’s last day will be no later than February </a:t>
            </a:r>
            <a:r>
              <a:rPr lang="en-US" dirty="0" smtClean="0"/>
              <a:t>23</a:t>
            </a:r>
            <a:r>
              <a:rPr lang="en-US" baseline="30000" dirty="0" smtClean="0"/>
              <a:t>rd</a:t>
            </a:r>
            <a:r>
              <a:rPr lang="en-US" dirty="0" smtClean="0"/>
              <a:t>.  </a:t>
            </a:r>
            <a:r>
              <a:rPr lang="en-US" dirty="0"/>
              <a:t>Playoffs will start no later than the February </a:t>
            </a:r>
            <a:r>
              <a:rPr lang="en-US" dirty="0" smtClean="0"/>
              <a:t>25</a:t>
            </a:r>
            <a:r>
              <a:rPr lang="en-US" baseline="30000" dirty="0" smtClean="0"/>
              <a:t>th</a:t>
            </a:r>
            <a:r>
              <a:rPr lang="en-US" dirty="0" smtClean="0"/>
              <a:t> </a:t>
            </a:r>
            <a:r>
              <a:rPr lang="en-US" dirty="0"/>
              <a:t>with Championship Games completed by March </a:t>
            </a:r>
            <a:r>
              <a:rPr lang="en-US" dirty="0" smtClean="0"/>
              <a:t>9</a:t>
            </a:r>
            <a:r>
              <a:rPr lang="en-US" baseline="30000" dirty="0" smtClean="0"/>
              <a:t>th</a:t>
            </a:r>
            <a:r>
              <a:rPr lang="en-US" dirty="0"/>
              <a:t>.</a:t>
            </a:r>
          </a:p>
          <a:p>
            <a:pPr marL="0" indent="0">
              <a:buNone/>
            </a:pPr>
            <a:r>
              <a:rPr lang="en-US" dirty="0"/>
              <a:t>Plan is to have the schedule ready for team’s review by </a:t>
            </a:r>
            <a:r>
              <a:rPr lang="en-US" dirty="0" smtClean="0"/>
              <a:t>Thanksgiving.</a:t>
            </a:r>
            <a:endParaRPr lang="en-US" dirty="0"/>
          </a:p>
          <a:p>
            <a:pPr marL="0" indent="0">
              <a:buNone/>
            </a:pPr>
            <a:r>
              <a:rPr lang="en-US" dirty="0"/>
              <a:t>Drive is Tues, Thurs &amp; Fri(6-9), </a:t>
            </a:r>
            <a:r>
              <a:rPr lang="en-US" dirty="0" smtClean="0"/>
              <a:t>Sat(11-9</a:t>
            </a:r>
            <a:r>
              <a:rPr lang="en-US" dirty="0"/>
              <a:t>) &amp; </a:t>
            </a:r>
            <a:r>
              <a:rPr lang="en-US" dirty="0" smtClean="0"/>
              <a:t>Sun(11-7)</a:t>
            </a:r>
            <a:endParaRPr lang="en-US" dirty="0"/>
          </a:p>
          <a:p>
            <a:pPr marL="0" indent="0">
              <a:buNone/>
            </a:pPr>
            <a:r>
              <a:rPr lang="en-US" dirty="0"/>
              <a:t>Salvation Army is Wed, Thurs &amp; Fri(6-9), Sat(8-9) &amp; Sun(1-9)</a:t>
            </a:r>
          </a:p>
          <a:p>
            <a:pPr marL="0" indent="0">
              <a:buNone/>
            </a:pPr>
            <a:r>
              <a:rPr lang="en-US" dirty="0"/>
              <a:t>CV Gyms are Fri(6-8), Sat &amp; </a:t>
            </a:r>
            <a:r>
              <a:rPr lang="en-US" dirty="0" smtClean="0"/>
              <a:t>Sun(8:30-3:30)</a:t>
            </a:r>
            <a:endParaRPr lang="en-US" dirty="0"/>
          </a:p>
        </p:txBody>
      </p:sp>
    </p:spTree>
    <p:extLst>
      <p:ext uri="{BB962C8B-B14F-4D97-AF65-F5344CB8AC3E}">
        <p14:creationId xmlns:p14="http://schemas.microsoft.com/office/powerpoint/2010/main" val="3412265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89B51-EE87-8E78-CA15-44FFBD6DA084}"/>
              </a:ext>
            </a:extLst>
          </p:cNvPr>
          <p:cNvSpPr>
            <a:spLocks noGrp="1"/>
          </p:cNvSpPr>
          <p:nvPr>
            <p:ph type="title"/>
          </p:nvPr>
        </p:nvSpPr>
        <p:spPr>
          <a:xfrm>
            <a:off x="838200" y="170917"/>
            <a:ext cx="10515600" cy="734937"/>
          </a:xfrm>
        </p:spPr>
        <p:txBody>
          <a:bodyPr/>
          <a:lstStyle/>
          <a:p>
            <a:r>
              <a:rPr lang="en-US" dirty="0">
                <a:solidFill>
                  <a:srgbClr val="FF0000"/>
                </a:solidFill>
              </a:rPr>
              <a:t>Posting Game Scores</a:t>
            </a:r>
          </a:p>
        </p:txBody>
      </p:sp>
      <p:sp>
        <p:nvSpPr>
          <p:cNvPr id="3" name="Content Placeholder 2">
            <a:extLst>
              <a:ext uri="{FF2B5EF4-FFF2-40B4-BE49-F238E27FC236}">
                <a16:creationId xmlns:a16="http://schemas.microsoft.com/office/drawing/2014/main" id="{889A2DDD-EF04-D133-D1A0-BD6A93B147ED}"/>
              </a:ext>
            </a:extLst>
          </p:cNvPr>
          <p:cNvSpPr>
            <a:spLocks noGrp="1"/>
          </p:cNvSpPr>
          <p:nvPr>
            <p:ph idx="1"/>
          </p:nvPr>
        </p:nvSpPr>
        <p:spPr>
          <a:xfrm>
            <a:off x="838200" y="1076770"/>
            <a:ext cx="10515600" cy="5610313"/>
          </a:xfrm>
        </p:spPr>
        <p:txBody>
          <a:bodyPr/>
          <a:lstStyle/>
          <a:p>
            <a:pPr marL="0" indent="0">
              <a:buNone/>
            </a:pPr>
            <a:r>
              <a:rPr lang="en-US" dirty="0"/>
              <a:t>All score will be posted via a Google Form by the winning team.  We ask that this form gets filled out ASAP after each game.  We will send out the Google Form along with posting it to our website.</a:t>
            </a:r>
          </a:p>
          <a:p>
            <a:pPr marL="0" indent="0">
              <a:buNone/>
            </a:pPr>
            <a:r>
              <a:rPr lang="en-US" dirty="0"/>
              <a:t>We will upload scores to the website by the end of day each Monday.</a:t>
            </a:r>
          </a:p>
          <a:p>
            <a:pPr marL="0" indent="0">
              <a:buNone/>
            </a:pPr>
            <a:r>
              <a:rPr lang="en-US" dirty="0"/>
              <a:t>Please vote for MVP for </a:t>
            </a:r>
            <a:r>
              <a:rPr lang="en-US" dirty="0" smtClean="0"/>
              <a:t>the other </a:t>
            </a:r>
            <a:r>
              <a:rPr lang="en-US" dirty="0"/>
              <a:t>team after your game and record that with your score reporting.  This will determine who is in the All-Star Game at the end of the year along with the Fab 5 for </a:t>
            </a:r>
            <a:r>
              <a:rPr lang="en-US" dirty="0" smtClean="0"/>
              <a:t>2</a:t>
            </a:r>
            <a:r>
              <a:rPr lang="en-US" baseline="30000" dirty="0" smtClean="0"/>
              <a:t>nd</a:t>
            </a:r>
            <a:r>
              <a:rPr lang="en-US" dirty="0" smtClean="0"/>
              <a:t>/</a:t>
            </a:r>
            <a:r>
              <a:rPr lang="en-US" dirty="0" smtClean="0"/>
              <a:t>3</a:t>
            </a:r>
            <a:r>
              <a:rPr lang="en-US" baseline="30000" dirty="0" smtClean="0"/>
              <a:t>rd</a:t>
            </a:r>
            <a:r>
              <a:rPr lang="en-US" dirty="0"/>
              <a:t> </a:t>
            </a:r>
            <a:r>
              <a:rPr lang="en-US" dirty="0" smtClean="0"/>
              <a:t>&amp; </a:t>
            </a:r>
            <a:r>
              <a:rPr lang="en-US" dirty="0" smtClean="0"/>
              <a:t>4</a:t>
            </a:r>
            <a:r>
              <a:rPr lang="en-US" baseline="30000" dirty="0" smtClean="0"/>
              <a:t>th</a:t>
            </a:r>
            <a:r>
              <a:rPr lang="en-US" dirty="0" smtClean="0"/>
              <a:t> </a:t>
            </a:r>
            <a:r>
              <a:rPr lang="en-US" dirty="0"/>
              <a:t>grade.</a:t>
            </a:r>
          </a:p>
          <a:p>
            <a:pPr marL="0" indent="0">
              <a:buNone/>
            </a:pPr>
            <a:r>
              <a:rPr lang="en-US" dirty="0"/>
              <a:t>All teams make the playoffs.</a:t>
            </a:r>
          </a:p>
        </p:txBody>
      </p:sp>
    </p:spTree>
    <p:extLst>
      <p:ext uri="{BB962C8B-B14F-4D97-AF65-F5344CB8AC3E}">
        <p14:creationId xmlns:p14="http://schemas.microsoft.com/office/powerpoint/2010/main" val="3155547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C419-E7EC-675C-6CDB-10374A55B544}"/>
              </a:ext>
            </a:extLst>
          </p:cNvPr>
          <p:cNvSpPr>
            <a:spLocks noGrp="1"/>
          </p:cNvSpPr>
          <p:nvPr>
            <p:ph type="title"/>
          </p:nvPr>
        </p:nvSpPr>
        <p:spPr>
          <a:xfrm>
            <a:off x="838200" y="162371"/>
            <a:ext cx="10515600" cy="675117"/>
          </a:xfrm>
        </p:spPr>
        <p:txBody>
          <a:bodyPr>
            <a:normAutofit fontScale="90000"/>
          </a:bodyPr>
          <a:lstStyle/>
          <a:p>
            <a:r>
              <a:rPr lang="en-US" dirty="0">
                <a:solidFill>
                  <a:srgbClr val="FF0000"/>
                </a:solidFill>
              </a:rPr>
              <a:t>PA State Qualifier</a:t>
            </a:r>
          </a:p>
        </p:txBody>
      </p:sp>
      <p:sp>
        <p:nvSpPr>
          <p:cNvPr id="3" name="Content Placeholder 2">
            <a:extLst>
              <a:ext uri="{FF2B5EF4-FFF2-40B4-BE49-F238E27FC236}">
                <a16:creationId xmlns:a16="http://schemas.microsoft.com/office/drawing/2014/main" id="{5700A8E8-D96C-8FD2-6D75-1F52F703E5D0}"/>
              </a:ext>
            </a:extLst>
          </p:cNvPr>
          <p:cNvSpPr>
            <a:spLocks noGrp="1"/>
          </p:cNvSpPr>
          <p:nvPr>
            <p:ph idx="1"/>
          </p:nvPr>
        </p:nvSpPr>
        <p:spPr>
          <a:xfrm>
            <a:off x="838200" y="1016950"/>
            <a:ext cx="10515600" cy="5580403"/>
          </a:xfrm>
        </p:spPr>
        <p:txBody>
          <a:bodyPr/>
          <a:lstStyle/>
          <a:p>
            <a:pPr marL="0" indent="0">
              <a:buNone/>
            </a:pPr>
            <a:r>
              <a:rPr lang="en-US" dirty="0"/>
              <a:t>The CVYBO League will be a PA State Qualifier event again this year.  The State Qualifying teams will be based on standings on a date picked by the PA State Tournament.  The number of teams that qualify is based on how many teams are in each division.</a:t>
            </a:r>
          </a:p>
          <a:p>
            <a:pPr marL="0" indent="0">
              <a:buNone/>
            </a:pPr>
            <a:r>
              <a:rPr lang="en-US" dirty="0"/>
              <a:t>If there are any discrepancies or issues CVYBO Board members have the right to remove teams from eligibility of these playoffs based on code of conduct and other items.</a:t>
            </a:r>
          </a:p>
          <a:p>
            <a:pPr marL="0" indent="0">
              <a:buNone/>
            </a:pPr>
            <a:r>
              <a:rPr lang="en-US" dirty="0"/>
              <a:t>State Qualifier information is posted on our website.</a:t>
            </a:r>
          </a:p>
        </p:txBody>
      </p:sp>
    </p:spTree>
    <p:extLst>
      <p:ext uri="{BB962C8B-B14F-4D97-AF65-F5344CB8AC3E}">
        <p14:creationId xmlns:p14="http://schemas.microsoft.com/office/powerpoint/2010/main" val="1671412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8B2DF-BAC3-E022-6CAE-2025A3ADB399}"/>
              </a:ext>
            </a:extLst>
          </p:cNvPr>
          <p:cNvSpPr>
            <a:spLocks noGrp="1"/>
          </p:cNvSpPr>
          <p:nvPr>
            <p:ph type="title"/>
          </p:nvPr>
        </p:nvSpPr>
        <p:spPr>
          <a:xfrm>
            <a:off x="838200" y="170917"/>
            <a:ext cx="10515600" cy="649479"/>
          </a:xfrm>
        </p:spPr>
        <p:txBody>
          <a:bodyPr>
            <a:normAutofit fontScale="90000"/>
          </a:bodyPr>
          <a:lstStyle/>
          <a:p>
            <a:r>
              <a:rPr lang="en-US" dirty="0">
                <a:solidFill>
                  <a:srgbClr val="FF0000"/>
                </a:solidFill>
              </a:rPr>
              <a:t>*Coach should ask Parents and Players to sign</a:t>
            </a:r>
          </a:p>
        </p:txBody>
      </p:sp>
      <p:sp>
        <p:nvSpPr>
          <p:cNvPr id="3" name="Content Placeholder 2">
            <a:extLst>
              <a:ext uri="{FF2B5EF4-FFF2-40B4-BE49-F238E27FC236}">
                <a16:creationId xmlns:a16="http://schemas.microsoft.com/office/drawing/2014/main" id="{B3202F03-24AC-F680-2ABD-AB734E86130B}"/>
              </a:ext>
            </a:extLst>
          </p:cNvPr>
          <p:cNvSpPr>
            <a:spLocks noGrp="1"/>
          </p:cNvSpPr>
          <p:nvPr>
            <p:ph idx="1"/>
          </p:nvPr>
        </p:nvSpPr>
        <p:spPr>
          <a:xfrm>
            <a:off x="838200" y="965675"/>
            <a:ext cx="10515600" cy="5631678"/>
          </a:xfrm>
        </p:spPr>
        <p:txBody>
          <a:bodyPr/>
          <a:lstStyle/>
          <a:p>
            <a:pPr marL="0" indent="0">
              <a:buNone/>
            </a:pPr>
            <a:r>
              <a:rPr lang="en-US" dirty="0"/>
              <a:t>Parent Code of Conduct  - </a:t>
            </a:r>
            <a:r>
              <a:rPr lang="en-US" dirty="0">
                <a:hlinkClick r:id="rId2"/>
              </a:rPr>
              <a:t>https://</a:t>
            </a:r>
            <a:r>
              <a:rPr lang="en-US" dirty="0" smtClean="0">
                <a:hlinkClick r:id="rId2"/>
              </a:rPr>
              <a:t>clubs.bluesombrero.com/portals/54949/docs/parents%20code%20of%20conduct.pdf</a:t>
            </a:r>
            <a:endParaRPr lang="en-US" dirty="0" smtClean="0"/>
          </a:p>
          <a:p>
            <a:pPr marL="0" indent="0">
              <a:buNone/>
            </a:pPr>
            <a:endParaRPr lang="en-US" dirty="0"/>
          </a:p>
          <a:p>
            <a:pPr marL="0" indent="0">
              <a:buNone/>
            </a:pPr>
            <a:r>
              <a:rPr lang="en-US" dirty="0"/>
              <a:t>Player Code of Conduct - </a:t>
            </a:r>
            <a:r>
              <a:rPr lang="en-US" dirty="0">
                <a:hlinkClick r:id="rId3"/>
              </a:rPr>
              <a:t>https://</a:t>
            </a:r>
            <a:r>
              <a:rPr lang="en-US" dirty="0" smtClean="0">
                <a:hlinkClick r:id="rId3"/>
              </a:rPr>
              <a:t>clubs.bluesombrero.com/portals/54949/docs/players%20code%20of%20conduct.pdf</a:t>
            </a:r>
            <a:endParaRPr lang="en-US" dirty="0" smtClean="0"/>
          </a:p>
          <a:p>
            <a:pPr marL="0" indent="0">
              <a:buNone/>
            </a:pPr>
            <a:endParaRPr lang="en-US" dirty="0"/>
          </a:p>
          <a:p>
            <a:pPr marL="0" indent="0">
              <a:buNone/>
            </a:pPr>
            <a:r>
              <a:rPr lang="en-US" dirty="0"/>
              <a:t>Coaches Code of Conduct - </a:t>
            </a:r>
            <a:r>
              <a:rPr lang="en-US" dirty="0">
                <a:hlinkClick r:id="rId4"/>
              </a:rPr>
              <a:t>https://</a:t>
            </a:r>
            <a:r>
              <a:rPr lang="en-US" dirty="0" smtClean="0">
                <a:hlinkClick r:id="rId4"/>
              </a:rPr>
              <a:t>clubs.bluesombrero.com/portals/54949/docs/coaches%20code%20of%20conduct.pdf</a:t>
            </a: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839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BBF1-C039-E5E4-FED0-1D6F24946C83}"/>
              </a:ext>
            </a:extLst>
          </p:cNvPr>
          <p:cNvSpPr>
            <a:spLocks noGrp="1"/>
          </p:cNvSpPr>
          <p:nvPr>
            <p:ph type="title"/>
          </p:nvPr>
        </p:nvSpPr>
        <p:spPr>
          <a:xfrm>
            <a:off x="838200" y="59066"/>
            <a:ext cx="10515600" cy="1631623"/>
          </a:xfrm>
        </p:spPr>
        <p:txBody>
          <a:bodyPr/>
          <a:lstStyle/>
          <a:p>
            <a:endParaRPr lang="en-US" dirty="0"/>
          </a:p>
        </p:txBody>
      </p:sp>
      <p:sp>
        <p:nvSpPr>
          <p:cNvPr id="3" name="Content Placeholder 2">
            <a:extLst>
              <a:ext uri="{FF2B5EF4-FFF2-40B4-BE49-F238E27FC236}">
                <a16:creationId xmlns:a16="http://schemas.microsoft.com/office/drawing/2014/main" id="{E2D7FD06-0F2D-FB58-3179-9393DFFF569D}"/>
              </a:ext>
            </a:extLst>
          </p:cNvPr>
          <p:cNvSpPr>
            <a:spLocks noGrp="1"/>
          </p:cNvSpPr>
          <p:nvPr>
            <p:ph idx="1"/>
          </p:nvPr>
        </p:nvSpPr>
        <p:spPr/>
        <p:txBody>
          <a:bodyPr/>
          <a:lstStyle/>
          <a:p>
            <a:pPr marL="0" indent="0" algn="ctr">
              <a:buNone/>
            </a:pPr>
            <a:r>
              <a:rPr lang="en-US" dirty="0"/>
              <a:t>CVYBO Board Members</a:t>
            </a:r>
          </a:p>
          <a:p>
            <a:pPr marL="0" indent="0" algn="ctr">
              <a:buNone/>
            </a:pPr>
            <a:r>
              <a:rPr lang="en-US" sz="1600" dirty="0"/>
              <a:t>Tom Kubicsek</a:t>
            </a:r>
          </a:p>
          <a:p>
            <a:pPr marL="0" indent="0" algn="ctr">
              <a:buNone/>
            </a:pPr>
            <a:r>
              <a:rPr lang="en-US" sz="1600" dirty="0"/>
              <a:t>Brian Lewis</a:t>
            </a:r>
          </a:p>
          <a:p>
            <a:pPr marL="0" indent="0" algn="ctr">
              <a:buNone/>
            </a:pPr>
            <a:r>
              <a:rPr lang="en-US" sz="1600" dirty="0" smtClean="0"/>
              <a:t>Kathy </a:t>
            </a:r>
            <a:r>
              <a:rPr lang="en-US" sz="1600" dirty="0"/>
              <a:t>Helfrick</a:t>
            </a:r>
          </a:p>
          <a:p>
            <a:pPr marL="0" indent="0" algn="ctr">
              <a:buNone/>
            </a:pPr>
            <a:r>
              <a:rPr lang="en-US" sz="1600" dirty="0"/>
              <a:t>Ryan Hoover</a:t>
            </a:r>
          </a:p>
          <a:p>
            <a:pPr marL="0" indent="0" algn="ctr">
              <a:buNone/>
            </a:pPr>
            <a:r>
              <a:rPr lang="en-US" sz="1600" dirty="0"/>
              <a:t>Ben </a:t>
            </a:r>
            <a:r>
              <a:rPr lang="en-US" sz="1600" dirty="0" smtClean="0"/>
              <a:t>O’Connor</a:t>
            </a:r>
          </a:p>
          <a:p>
            <a:pPr marL="0" indent="0" algn="ctr">
              <a:buNone/>
            </a:pPr>
            <a:r>
              <a:rPr lang="en-US" sz="1600" dirty="0" smtClean="0"/>
              <a:t>Matt Fontana</a:t>
            </a:r>
          </a:p>
          <a:p>
            <a:pPr marL="0" indent="0" algn="ctr">
              <a:buNone/>
            </a:pPr>
            <a:r>
              <a:rPr lang="en-US" sz="1600" dirty="0" smtClean="0"/>
              <a:t>Tim </a:t>
            </a:r>
            <a:r>
              <a:rPr lang="en-US" sz="1600" dirty="0" err="1" smtClean="0"/>
              <a:t>Schwartzmiller</a:t>
            </a:r>
            <a:endParaRPr lang="en-US" sz="1600" dirty="0" smtClean="0"/>
          </a:p>
          <a:p>
            <a:pPr marL="0" indent="0" algn="ctr">
              <a:buNone/>
            </a:pPr>
            <a:r>
              <a:rPr lang="en-US" sz="1600" dirty="0" smtClean="0"/>
              <a:t>Tiffany Doyle</a:t>
            </a:r>
          </a:p>
          <a:p>
            <a:pPr marL="0" indent="0" algn="ctr">
              <a:buNone/>
            </a:pPr>
            <a:r>
              <a:rPr lang="en-US" sz="1600" dirty="0" smtClean="0"/>
              <a:t>Alex </a:t>
            </a:r>
            <a:r>
              <a:rPr lang="en-US" sz="1600" dirty="0" smtClean="0"/>
              <a:t>Ameredes</a:t>
            </a:r>
          </a:p>
          <a:p>
            <a:pPr marL="0" indent="0" algn="ctr">
              <a:buNone/>
            </a:pPr>
            <a:r>
              <a:rPr lang="en-US" sz="1600" dirty="0" smtClean="0"/>
              <a:t>Jamie Calabria</a:t>
            </a:r>
          </a:p>
          <a:p>
            <a:pPr marL="0" indent="0" algn="ctr">
              <a:buNone/>
            </a:pPr>
            <a:r>
              <a:rPr lang="en-US" sz="1600" dirty="0" smtClean="0"/>
              <a:t>Ryan Milligan</a:t>
            </a:r>
          </a:p>
          <a:p>
            <a:pPr marL="0" indent="0" algn="ctr">
              <a:buNone/>
            </a:pPr>
            <a:endParaRPr lang="en-US" sz="2000" dirty="0" smtClean="0"/>
          </a:p>
        </p:txBody>
      </p:sp>
      <p:pic>
        <p:nvPicPr>
          <p:cNvPr id="4" name="Picture 3">
            <a:extLst>
              <a:ext uri="{FF2B5EF4-FFF2-40B4-BE49-F238E27FC236}">
                <a16:creationId xmlns:a16="http://schemas.microsoft.com/office/drawing/2014/main" id="{E8068D42-29CF-4978-8755-DFEF8685358E}"/>
              </a:ext>
            </a:extLst>
          </p:cNvPr>
          <p:cNvPicPr>
            <a:picLocks noChangeAspect="1"/>
          </p:cNvPicPr>
          <p:nvPr/>
        </p:nvPicPr>
        <p:blipFill>
          <a:blip r:embed="rId2"/>
          <a:stretch>
            <a:fillRect/>
          </a:stretch>
        </p:blipFill>
        <p:spPr>
          <a:xfrm>
            <a:off x="1976927" y="59066"/>
            <a:ext cx="8238145" cy="1542857"/>
          </a:xfrm>
          <a:prstGeom prst="rect">
            <a:avLst/>
          </a:prstGeom>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6927" y="49444"/>
            <a:ext cx="1971674"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33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E8864-76E5-C65E-E54F-C75A0FC34056}"/>
              </a:ext>
            </a:extLst>
          </p:cNvPr>
          <p:cNvSpPr>
            <a:spLocks noGrp="1"/>
          </p:cNvSpPr>
          <p:nvPr>
            <p:ph type="title"/>
          </p:nvPr>
        </p:nvSpPr>
        <p:spPr>
          <a:xfrm>
            <a:off x="838200" y="111096"/>
            <a:ext cx="10515600" cy="863126"/>
          </a:xfrm>
        </p:spPr>
        <p:txBody>
          <a:bodyPr/>
          <a:lstStyle/>
          <a:p>
            <a:r>
              <a:rPr lang="en-US" dirty="0">
                <a:solidFill>
                  <a:srgbClr val="FF0000"/>
                </a:solidFill>
              </a:rPr>
              <a:t>Housekeeping Items:</a:t>
            </a:r>
          </a:p>
        </p:txBody>
      </p:sp>
      <p:sp>
        <p:nvSpPr>
          <p:cNvPr id="3" name="Content Placeholder 2">
            <a:extLst>
              <a:ext uri="{FF2B5EF4-FFF2-40B4-BE49-F238E27FC236}">
                <a16:creationId xmlns:a16="http://schemas.microsoft.com/office/drawing/2014/main" id="{0CF24720-C6FB-53A9-FFBC-0CC3AC97F862}"/>
              </a:ext>
            </a:extLst>
          </p:cNvPr>
          <p:cNvSpPr>
            <a:spLocks noGrp="1"/>
          </p:cNvSpPr>
          <p:nvPr>
            <p:ph idx="1"/>
          </p:nvPr>
        </p:nvSpPr>
        <p:spPr>
          <a:xfrm>
            <a:off x="838200" y="1093862"/>
            <a:ext cx="10515600" cy="5571858"/>
          </a:xfrm>
        </p:spPr>
        <p:txBody>
          <a:bodyPr>
            <a:normAutofit/>
          </a:bodyPr>
          <a:lstStyle/>
          <a:p>
            <a:pPr marL="0" indent="0">
              <a:buNone/>
            </a:pPr>
            <a:r>
              <a:rPr lang="en-US" sz="2400" dirty="0"/>
              <a:t>All emails sent to us must have a Subject Header that states your Team Name, Girls or Boys, Division and Grade.</a:t>
            </a:r>
          </a:p>
          <a:p>
            <a:pPr marL="0" indent="0">
              <a:buNone/>
            </a:pPr>
            <a:r>
              <a:rPr lang="en-US" sz="2400" dirty="0"/>
              <a:t>Also, the coach’s info must be provider if a timely response is expected.</a:t>
            </a:r>
          </a:p>
          <a:p>
            <a:pPr marL="0" indent="0">
              <a:buNone/>
            </a:pPr>
            <a:endParaRPr lang="en-US" sz="2400" dirty="0"/>
          </a:p>
          <a:p>
            <a:pPr marL="0" indent="0">
              <a:buNone/>
            </a:pPr>
            <a:r>
              <a:rPr lang="en-US" sz="2400" dirty="0"/>
              <a:t>General Emails:    </a:t>
            </a:r>
            <a:r>
              <a:rPr lang="en-US" sz="2400" dirty="0">
                <a:hlinkClick r:id="rId2"/>
              </a:rPr>
              <a:t>cvybabasketball@gmail.com</a:t>
            </a:r>
            <a:endParaRPr lang="en-US" sz="2400" dirty="0"/>
          </a:p>
          <a:p>
            <a:pPr marL="0" indent="0">
              <a:buNone/>
            </a:pPr>
            <a:endParaRPr lang="en-US" sz="2400" dirty="0"/>
          </a:p>
          <a:p>
            <a:pPr marL="0" indent="0">
              <a:buNone/>
            </a:pPr>
            <a:r>
              <a:rPr lang="en-US" sz="2400" dirty="0"/>
              <a:t>Scheduling:     </a:t>
            </a:r>
            <a:r>
              <a:rPr lang="en-US" sz="2400" dirty="0">
                <a:hlinkClick r:id="rId3"/>
              </a:rPr>
              <a:t>cvyboschedulechanges@gmail.com</a:t>
            </a:r>
            <a:endParaRPr lang="en-US" sz="2400" dirty="0"/>
          </a:p>
          <a:p>
            <a:pPr marL="0" indent="0">
              <a:buNone/>
            </a:pPr>
            <a:endParaRPr lang="en-US" sz="2400" dirty="0"/>
          </a:p>
          <a:p>
            <a:pPr marL="0" indent="0">
              <a:buNone/>
            </a:pPr>
            <a:r>
              <a:rPr lang="en-US" sz="2400" dirty="0"/>
              <a:t>Schedules, Tournaments, Rosters, Contacts, </a:t>
            </a:r>
            <a:r>
              <a:rPr lang="en-US" sz="2400" dirty="0" err="1"/>
              <a:t>Etc</a:t>
            </a:r>
            <a:r>
              <a:rPr lang="en-US" sz="2400" dirty="0"/>
              <a:t>:</a:t>
            </a:r>
          </a:p>
          <a:p>
            <a:pPr marL="0" indent="0">
              <a:buNone/>
            </a:pPr>
            <a:r>
              <a:rPr lang="en-US" sz="2400" dirty="0">
                <a:hlinkClick r:id="rId4"/>
              </a:rPr>
              <a:t>https://clubs.bluesombrero.com/cvybo</a:t>
            </a: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629308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43BB5-F495-2F03-06DD-BC70A6958B22}"/>
              </a:ext>
            </a:extLst>
          </p:cNvPr>
          <p:cNvSpPr>
            <a:spLocks noGrp="1"/>
          </p:cNvSpPr>
          <p:nvPr>
            <p:ph type="title"/>
          </p:nvPr>
        </p:nvSpPr>
        <p:spPr>
          <a:xfrm>
            <a:off x="838200" y="162371"/>
            <a:ext cx="10515600" cy="820395"/>
          </a:xfrm>
        </p:spPr>
        <p:txBody>
          <a:bodyPr/>
          <a:lstStyle/>
          <a:p>
            <a:r>
              <a:rPr lang="en-US" dirty="0">
                <a:solidFill>
                  <a:srgbClr val="FF0000"/>
                </a:solidFill>
              </a:rPr>
              <a:t>League Payments:</a:t>
            </a:r>
          </a:p>
        </p:txBody>
      </p:sp>
      <p:sp>
        <p:nvSpPr>
          <p:cNvPr id="3" name="Content Placeholder 2">
            <a:extLst>
              <a:ext uri="{FF2B5EF4-FFF2-40B4-BE49-F238E27FC236}">
                <a16:creationId xmlns:a16="http://schemas.microsoft.com/office/drawing/2014/main" id="{10DE6B19-167D-257C-9B0A-309986CF075B}"/>
              </a:ext>
            </a:extLst>
          </p:cNvPr>
          <p:cNvSpPr>
            <a:spLocks noGrp="1"/>
          </p:cNvSpPr>
          <p:nvPr>
            <p:ph idx="1"/>
          </p:nvPr>
        </p:nvSpPr>
        <p:spPr>
          <a:xfrm>
            <a:off x="838200" y="1076770"/>
            <a:ext cx="10515600" cy="5100193"/>
          </a:xfrm>
        </p:spPr>
        <p:txBody>
          <a:bodyPr/>
          <a:lstStyle/>
          <a:p>
            <a:pPr marL="0" indent="0">
              <a:buNone/>
            </a:pPr>
            <a:r>
              <a:rPr lang="en-US" dirty="0"/>
              <a:t>Team Cost: $275.  This must be paid ASAP for your team to be scheduled for games.  You can pay via the website or if by check make payable to CVYBO and mailed to 151 Maryland Drive, Carnegie, Pa. 15106</a:t>
            </a:r>
          </a:p>
          <a:p>
            <a:pPr marL="0" indent="0">
              <a:buNone/>
            </a:pPr>
            <a:endParaRPr lang="en-US" dirty="0"/>
          </a:p>
          <a:p>
            <a:pPr marL="0" indent="0">
              <a:buNone/>
            </a:pPr>
            <a:r>
              <a:rPr lang="en-US" dirty="0"/>
              <a:t>Includes:  10 Regular Season Games, Playoffs &amp; All-Star Game</a:t>
            </a:r>
          </a:p>
          <a:p>
            <a:pPr marL="0" indent="0">
              <a:buNone/>
            </a:pPr>
            <a:r>
              <a:rPr lang="en-US" dirty="0"/>
              <a:t>Referee Fees are not included</a:t>
            </a:r>
          </a:p>
          <a:p>
            <a:pPr marL="0" indent="0">
              <a:buNone/>
            </a:pPr>
            <a:endParaRPr lang="en-US" dirty="0"/>
          </a:p>
          <a:p>
            <a:pPr marL="0" indent="0">
              <a:buNone/>
            </a:pPr>
            <a:r>
              <a:rPr lang="en-US" dirty="0"/>
              <a:t>If you are not sure if you paid or not, please contact Brian Lewis, 412-818-2143</a:t>
            </a:r>
          </a:p>
        </p:txBody>
      </p:sp>
    </p:spTree>
    <p:extLst>
      <p:ext uri="{BB962C8B-B14F-4D97-AF65-F5344CB8AC3E}">
        <p14:creationId xmlns:p14="http://schemas.microsoft.com/office/powerpoint/2010/main" val="3109501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5B60-9CE0-F275-E451-DCD491A62C36}"/>
              </a:ext>
            </a:extLst>
          </p:cNvPr>
          <p:cNvSpPr>
            <a:spLocks noGrp="1"/>
          </p:cNvSpPr>
          <p:nvPr>
            <p:ph type="title"/>
          </p:nvPr>
        </p:nvSpPr>
        <p:spPr>
          <a:xfrm>
            <a:off x="838200" y="85459"/>
            <a:ext cx="10515600" cy="871670"/>
          </a:xfrm>
        </p:spPr>
        <p:txBody>
          <a:bodyPr/>
          <a:lstStyle/>
          <a:p>
            <a:r>
              <a:rPr lang="en-US" dirty="0">
                <a:solidFill>
                  <a:srgbClr val="FF0000"/>
                </a:solidFill>
              </a:rPr>
              <a:t>League Registration:</a:t>
            </a:r>
          </a:p>
        </p:txBody>
      </p:sp>
      <p:sp>
        <p:nvSpPr>
          <p:cNvPr id="3" name="Content Placeholder 2">
            <a:extLst>
              <a:ext uri="{FF2B5EF4-FFF2-40B4-BE49-F238E27FC236}">
                <a16:creationId xmlns:a16="http://schemas.microsoft.com/office/drawing/2014/main" id="{2D98C90B-B7CE-90E9-8AC8-C75C1FC1AA41}"/>
              </a:ext>
            </a:extLst>
          </p:cNvPr>
          <p:cNvSpPr>
            <a:spLocks noGrp="1"/>
          </p:cNvSpPr>
          <p:nvPr>
            <p:ph idx="1"/>
          </p:nvPr>
        </p:nvSpPr>
        <p:spPr>
          <a:xfrm>
            <a:off x="838200" y="1085316"/>
            <a:ext cx="10515600" cy="5091647"/>
          </a:xfrm>
        </p:spPr>
        <p:txBody>
          <a:bodyPr/>
          <a:lstStyle/>
          <a:p>
            <a:pPr marL="0" indent="0">
              <a:buNone/>
            </a:pPr>
            <a:r>
              <a:rPr lang="en-US" dirty="0"/>
              <a:t>All teams are registered, and </a:t>
            </a:r>
            <a:r>
              <a:rPr lang="en-US" dirty="0" smtClean="0"/>
              <a:t>some </a:t>
            </a:r>
            <a:r>
              <a:rPr lang="en-US" dirty="0"/>
              <a:t>have provided their rosters and </a:t>
            </a:r>
            <a:r>
              <a:rPr lang="en-US" dirty="0" smtClean="0"/>
              <a:t>most their coaches </a:t>
            </a:r>
            <a:r>
              <a:rPr lang="en-US" dirty="0"/>
              <a:t>via the website.</a:t>
            </a:r>
          </a:p>
          <a:p>
            <a:pPr marL="0" indent="0">
              <a:buNone/>
            </a:pPr>
            <a:endParaRPr lang="en-US" dirty="0"/>
          </a:p>
          <a:p>
            <a:pPr marL="0" indent="0">
              <a:buNone/>
            </a:pPr>
            <a:r>
              <a:rPr lang="en-US" dirty="0"/>
              <a:t>Please attach your roster and coaches' info through the new website </a:t>
            </a:r>
            <a:r>
              <a:rPr lang="en-US" dirty="0" smtClean="0"/>
              <a:t>or email us if </a:t>
            </a:r>
            <a:r>
              <a:rPr lang="en-US" dirty="0"/>
              <a:t>you </a:t>
            </a:r>
            <a:r>
              <a:rPr lang="en-US" dirty="0" smtClean="0"/>
              <a:t>haven’t </a:t>
            </a:r>
            <a:r>
              <a:rPr lang="en-US" dirty="0"/>
              <a:t>already.  We would need this completed prior to start dates.</a:t>
            </a:r>
          </a:p>
          <a:p>
            <a:pPr marL="0" indent="0">
              <a:buNone/>
            </a:pPr>
            <a:endParaRPr lang="en-US" dirty="0"/>
          </a:p>
          <a:p>
            <a:pPr marL="0" indent="0">
              <a:buNone/>
            </a:pPr>
            <a:r>
              <a:rPr lang="en-US" dirty="0"/>
              <a:t>This will help us with notifying all coaches throughout the season.</a:t>
            </a:r>
          </a:p>
          <a:p>
            <a:pPr marL="0" indent="0">
              <a:buNone/>
            </a:pPr>
            <a:endParaRPr lang="en-US" dirty="0"/>
          </a:p>
          <a:p>
            <a:pPr marL="0" indent="0">
              <a:buNone/>
            </a:pPr>
            <a:r>
              <a:rPr lang="en-US" dirty="0"/>
              <a:t>All coaches should turn in clearances to their League Directors.</a:t>
            </a:r>
          </a:p>
        </p:txBody>
      </p:sp>
    </p:spTree>
    <p:extLst>
      <p:ext uri="{BB962C8B-B14F-4D97-AF65-F5344CB8AC3E}">
        <p14:creationId xmlns:p14="http://schemas.microsoft.com/office/powerpoint/2010/main" val="2733239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0319A-15CF-2936-77E7-16B295DC0C97}"/>
              </a:ext>
            </a:extLst>
          </p:cNvPr>
          <p:cNvSpPr>
            <a:spLocks noGrp="1"/>
          </p:cNvSpPr>
          <p:nvPr>
            <p:ph type="title"/>
          </p:nvPr>
        </p:nvSpPr>
        <p:spPr>
          <a:xfrm>
            <a:off x="838200" y="153825"/>
            <a:ext cx="10515600" cy="871670"/>
          </a:xfrm>
        </p:spPr>
        <p:txBody>
          <a:bodyPr/>
          <a:lstStyle/>
          <a:p>
            <a:r>
              <a:rPr lang="en-US" dirty="0">
                <a:solidFill>
                  <a:srgbClr val="FF0000"/>
                </a:solidFill>
              </a:rPr>
              <a:t>Referee Fees</a:t>
            </a:r>
          </a:p>
        </p:txBody>
      </p:sp>
      <p:sp>
        <p:nvSpPr>
          <p:cNvPr id="3" name="Content Placeholder 2">
            <a:extLst>
              <a:ext uri="{FF2B5EF4-FFF2-40B4-BE49-F238E27FC236}">
                <a16:creationId xmlns:a16="http://schemas.microsoft.com/office/drawing/2014/main" id="{77E1051E-5588-0E46-1862-CE4EC8C7A254}"/>
              </a:ext>
            </a:extLst>
          </p:cNvPr>
          <p:cNvSpPr>
            <a:spLocks noGrp="1"/>
          </p:cNvSpPr>
          <p:nvPr>
            <p:ph idx="1"/>
          </p:nvPr>
        </p:nvSpPr>
        <p:spPr>
          <a:xfrm>
            <a:off x="838200" y="1170774"/>
            <a:ext cx="10515600" cy="5006189"/>
          </a:xfrm>
        </p:spPr>
        <p:txBody>
          <a:bodyPr/>
          <a:lstStyle/>
          <a:p>
            <a:pPr marL="0" indent="0">
              <a:buNone/>
            </a:pPr>
            <a:r>
              <a:rPr lang="en-US" dirty="0">
                <a:solidFill>
                  <a:srgbClr val="0070C0"/>
                </a:solidFill>
              </a:rPr>
              <a:t>Regular Season:</a:t>
            </a:r>
            <a:r>
              <a:rPr lang="en-US" dirty="0"/>
              <a:t>  Each team will have 5 home games and will need to pay the referee fees – 2 refs at </a:t>
            </a:r>
            <a:r>
              <a:rPr lang="en-US" dirty="0" smtClean="0"/>
              <a:t>$40 </a:t>
            </a:r>
            <a:r>
              <a:rPr lang="en-US" dirty="0"/>
              <a:t>per ref </a:t>
            </a:r>
            <a:r>
              <a:rPr lang="en-US" dirty="0" smtClean="0"/>
              <a:t>($80 </a:t>
            </a:r>
            <a:r>
              <a:rPr lang="en-US" dirty="0"/>
              <a:t>a game).  That will need to be a cash payment to the refs at the game.</a:t>
            </a:r>
          </a:p>
          <a:p>
            <a:pPr marL="0" indent="0">
              <a:buNone/>
            </a:pPr>
            <a:endParaRPr lang="en-US" dirty="0"/>
          </a:p>
          <a:p>
            <a:pPr marL="0" indent="0">
              <a:buNone/>
            </a:pPr>
            <a:r>
              <a:rPr lang="en-US" dirty="0">
                <a:solidFill>
                  <a:srgbClr val="0070C0"/>
                </a:solidFill>
              </a:rPr>
              <a:t>Playoffs:</a:t>
            </a:r>
            <a:r>
              <a:rPr lang="en-US" dirty="0"/>
              <a:t>   Each team will need to pay half the referee </a:t>
            </a:r>
            <a:r>
              <a:rPr lang="en-US" dirty="0" smtClean="0"/>
              <a:t>fees</a:t>
            </a:r>
            <a:r>
              <a:rPr lang="en-US" dirty="0"/>
              <a:t>.  That will need to be a cash payment to the refs at the game.</a:t>
            </a:r>
          </a:p>
        </p:txBody>
      </p:sp>
    </p:spTree>
    <p:extLst>
      <p:ext uri="{BB962C8B-B14F-4D97-AF65-F5344CB8AC3E}">
        <p14:creationId xmlns:p14="http://schemas.microsoft.com/office/powerpoint/2010/main" val="2385775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207C3-0632-06D0-3732-791519ECA5AB}"/>
              </a:ext>
            </a:extLst>
          </p:cNvPr>
          <p:cNvSpPr>
            <a:spLocks noGrp="1"/>
          </p:cNvSpPr>
          <p:nvPr>
            <p:ph type="title"/>
          </p:nvPr>
        </p:nvSpPr>
        <p:spPr>
          <a:xfrm>
            <a:off x="838200" y="119642"/>
            <a:ext cx="10515600" cy="734938"/>
          </a:xfrm>
        </p:spPr>
        <p:txBody>
          <a:bodyPr/>
          <a:lstStyle/>
          <a:p>
            <a:r>
              <a:rPr lang="en-US" dirty="0">
                <a:solidFill>
                  <a:srgbClr val="FF0000"/>
                </a:solidFill>
              </a:rPr>
              <a:t>Game Facilities</a:t>
            </a:r>
          </a:p>
        </p:txBody>
      </p:sp>
      <p:sp>
        <p:nvSpPr>
          <p:cNvPr id="3" name="Content Placeholder 2">
            <a:extLst>
              <a:ext uri="{FF2B5EF4-FFF2-40B4-BE49-F238E27FC236}">
                <a16:creationId xmlns:a16="http://schemas.microsoft.com/office/drawing/2014/main" id="{4DB8D304-3426-899A-93CA-BA9E944FEA14}"/>
              </a:ext>
            </a:extLst>
          </p:cNvPr>
          <p:cNvSpPr>
            <a:spLocks noGrp="1"/>
          </p:cNvSpPr>
          <p:nvPr>
            <p:ph idx="1"/>
          </p:nvPr>
        </p:nvSpPr>
        <p:spPr>
          <a:xfrm>
            <a:off x="838200" y="1008404"/>
            <a:ext cx="10515600" cy="5168559"/>
          </a:xfrm>
        </p:spPr>
        <p:txBody>
          <a:bodyPr/>
          <a:lstStyle/>
          <a:p>
            <a:pPr marL="0" indent="0">
              <a:buNone/>
            </a:pPr>
            <a:r>
              <a:rPr lang="en-US" sz="2000" dirty="0"/>
              <a:t>Salvation Army - $3 donation per spectator, cash in the Red Kettle Bell</a:t>
            </a:r>
          </a:p>
          <a:p>
            <a:pPr marL="0" indent="0">
              <a:buNone/>
            </a:pPr>
            <a:r>
              <a:rPr lang="en-US" sz="2000" dirty="0"/>
              <a:t>1060 McNeilly Road</a:t>
            </a:r>
          </a:p>
          <a:p>
            <a:pPr marL="0" indent="0">
              <a:buNone/>
            </a:pPr>
            <a:r>
              <a:rPr lang="en-US" sz="2000" dirty="0"/>
              <a:t>Pittsburgh, Pa. 15226</a:t>
            </a:r>
          </a:p>
          <a:p>
            <a:pPr marL="0" indent="0">
              <a:buNone/>
            </a:pPr>
            <a:endParaRPr lang="en-US" sz="1100" dirty="0"/>
          </a:p>
          <a:p>
            <a:pPr marL="0" indent="0">
              <a:buNone/>
            </a:pPr>
            <a:r>
              <a:rPr lang="en-US" sz="2000" dirty="0"/>
              <a:t>Drive Basketball Training - $3 gate fee per spectator, cash only</a:t>
            </a:r>
          </a:p>
          <a:p>
            <a:pPr marL="0" indent="0">
              <a:buNone/>
            </a:pPr>
            <a:r>
              <a:rPr lang="en-US" sz="2000" dirty="0"/>
              <a:t>11 Best Drive</a:t>
            </a:r>
          </a:p>
          <a:p>
            <a:pPr marL="0" indent="0">
              <a:buNone/>
            </a:pPr>
            <a:r>
              <a:rPr lang="en-US" sz="2000" dirty="0" err="1"/>
              <a:t>Emsworth</a:t>
            </a:r>
            <a:r>
              <a:rPr lang="en-US" sz="2000" dirty="0"/>
              <a:t>, Pa. 15202</a:t>
            </a:r>
          </a:p>
          <a:p>
            <a:pPr marL="0" indent="0">
              <a:buNone/>
            </a:pPr>
            <a:endParaRPr lang="en-US" sz="1100" dirty="0" smtClean="0"/>
          </a:p>
          <a:p>
            <a:pPr marL="0" indent="0">
              <a:buNone/>
            </a:pPr>
            <a:r>
              <a:rPr lang="en-US" sz="2000" dirty="0" smtClean="0"/>
              <a:t>CCAC Allegheny - $3 gate fee per spectator, cash only</a:t>
            </a:r>
          </a:p>
          <a:p>
            <a:pPr marL="0" indent="0">
              <a:buNone/>
            </a:pPr>
            <a:r>
              <a:rPr lang="en-US" sz="2000" dirty="0" smtClean="0"/>
              <a:t>808 Ridge Avenue</a:t>
            </a:r>
          </a:p>
          <a:p>
            <a:pPr marL="0" indent="0">
              <a:buNone/>
            </a:pPr>
            <a:r>
              <a:rPr lang="en-US" sz="2000" dirty="0" smtClean="0"/>
              <a:t>Pittsburgh, Pa. 15212</a:t>
            </a:r>
          </a:p>
          <a:p>
            <a:pPr marL="0" indent="0">
              <a:buNone/>
            </a:pPr>
            <a:endParaRPr lang="en-US" sz="1100" dirty="0"/>
          </a:p>
          <a:p>
            <a:pPr marL="0" indent="0">
              <a:buNone/>
            </a:pPr>
            <a:r>
              <a:rPr lang="en-US" sz="2000" dirty="0" smtClean="0"/>
              <a:t>Chartiers </a:t>
            </a:r>
            <a:r>
              <a:rPr lang="en-US" sz="2000" dirty="0"/>
              <a:t>Valley School Gyms – No </a:t>
            </a:r>
            <a:r>
              <a:rPr lang="en-US" sz="2000" dirty="0" smtClean="0"/>
              <a:t>Charge</a:t>
            </a:r>
          </a:p>
          <a:p>
            <a:pPr marL="0" indent="0">
              <a:buNone/>
            </a:pPr>
            <a:endParaRPr lang="en-US" sz="2000" dirty="0"/>
          </a:p>
          <a:p>
            <a:pPr marL="0" indent="0">
              <a:buNone/>
            </a:pPr>
            <a:endParaRPr lang="en-US" sz="1100" dirty="0"/>
          </a:p>
        </p:txBody>
      </p:sp>
    </p:spTree>
    <p:extLst>
      <p:ext uri="{BB962C8B-B14F-4D97-AF65-F5344CB8AC3E}">
        <p14:creationId xmlns:p14="http://schemas.microsoft.com/office/powerpoint/2010/main" val="2378725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46136-6D77-BAE3-8A1F-92535E35F7FC}"/>
              </a:ext>
            </a:extLst>
          </p:cNvPr>
          <p:cNvSpPr>
            <a:spLocks noGrp="1"/>
          </p:cNvSpPr>
          <p:nvPr>
            <p:ph type="title"/>
          </p:nvPr>
        </p:nvSpPr>
        <p:spPr>
          <a:xfrm>
            <a:off x="838200" y="136733"/>
            <a:ext cx="10515600" cy="769121"/>
          </a:xfrm>
        </p:spPr>
        <p:txBody>
          <a:bodyPr/>
          <a:lstStyle/>
          <a:p>
            <a:r>
              <a:rPr lang="en-US" dirty="0">
                <a:solidFill>
                  <a:srgbClr val="FF0000"/>
                </a:solidFill>
              </a:rPr>
              <a:t>Game Facilities – Entry/Exit Procedures</a:t>
            </a:r>
          </a:p>
        </p:txBody>
      </p:sp>
      <p:sp>
        <p:nvSpPr>
          <p:cNvPr id="3" name="Content Placeholder 2">
            <a:extLst>
              <a:ext uri="{FF2B5EF4-FFF2-40B4-BE49-F238E27FC236}">
                <a16:creationId xmlns:a16="http://schemas.microsoft.com/office/drawing/2014/main" id="{1C274C36-8F29-B95B-AA3E-4AEECCC63429}"/>
              </a:ext>
            </a:extLst>
          </p:cNvPr>
          <p:cNvSpPr>
            <a:spLocks noGrp="1"/>
          </p:cNvSpPr>
          <p:nvPr>
            <p:ph idx="1"/>
          </p:nvPr>
        </p:nvSpPr>
        <p:spPr>
          <a:xfrm>
            <a:off x="838200" y="1051133"/>
            <a:ext cx="10515600" cy="5125830"/>
          </a:xfrm>
        </p:spPr>
        <p:txBody>
          <a:bodyPr/>
          <a:lstStyle/>
          <a:p>
            <a:pPr marL="0" indent="0">
              <a:buNone/>
            </a:pPr>
            <a:r>
              <a:rPr lang="en-US" dirty="0"/>
              <a:t>Spectators should be respectful of the fans/players that play before you.  Let them leave and clear out before trying to sit down unless there are open seats.</a:t>
            </a:r>
          </a:p>
          <a:p>
            <a:pPr marL="0" indent="0">
              <a:buNone/>
            </a:pPr>
            <a:r>
              <a:rPr lang="en-US" dirty="0"/>
              <a:t>After the game is over, please clear the benches so the next team can set up.  All post game discussion will have to be done where it won’t interfere with the next game</a:t>
            </a:r>
            <a:r>
              <a:rPr lang="en-US" dirty="0" smtClean="0"/>
              <a:t>.</a:t>
            </a:r>
          </a:p>
          <a:p>
            <a:pPr marL="0" indent="0">
              <a:buNone/>
            </a:pPr>
            <a:endParaRPr lang="en-US" dirty="0"/>
          </a:p>
          <a:p>
            <a:pPr marL="0" indent="0">
              <a:buNone/>
            </a:pPr>
            <a:r>
              <a:rPr lang="en-US" dirty="0" smtClean="0"/>
              <a:t>Coaches, please have your players clean up their water bottles after the game.</a:t>
            </a:r>
            <a:endParaRPr lang="en-US" dirty="0"/>
          </a:p>
        </p:txBody>
      </p:sp>
    </p:spTree>
    <p:extLst>
      <p:ext uri="{BB962C8B-B14F-4D97-AF65-F5344CB8AC3E}">
        <p14:creationId xmlns:p14="http://schemas.microsoft.com/office/powerpoint/2010/main" val="607494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17192-A4D4-C8C4-2018-ED9EF76268A7}"/>
              </a:ext>
            </a:extLst>
          </p:cNvPr>
          <p:cNvSpPr>
            <a:spLocks noGrp="1"/>
          </p:cNvSpPr>
          <p:nvPr>
            <p:ph type="title"/>
          </p:nvPr>
        </p:nvSpPr>
        <p:spPr>
          <a:xfrm>
            <a:off x="838200" y="145280"/>
            <a:ext cx="10515600" cy="803304"/>
          </a:xfrm>
        </p:spPr>
        <p:txBody>
          <a:bodyPr/>
          <a:lstStyle/>
          <a:p>
            <a:r>
              <a:rPr lang="en-US" dirty="0">
                <a:solidFill>
                  <a:srgbClr val="FF0000"/>
                </a:solidFill>
              </a:rPr>
              <a:t>CVYBO League Rules </a:t>
            </a:r>
            <a:r>
              <a:rPr lang="en-US" dirty="0" smtClean="0">
                <a:solidFill>
                  <a:srgbClr val="FF0000"/>
                </a:solidFill>
              </a:rPr>
              <a:t>2023-2024</a:t>
            </a:r>
            <a:endParaRPr lang="en-US" dirty="0">
              <a:solidFill>
                <a:srgbClr val="FF0000"/>
              </a:solidFill>
            </a:endParaRPr>
          </a:p>
        </p:txBody>
      </p:sp>
      <p:sp>
        <p:nvSpPr>
          <p:cNvPr id="3" name="Content Placeholder 2">
            <a:extLst>
              <a:ext uri="{FF2B5EF4-FFF2-40B4-BE49-F238E27FC236}">
                <a16:creationId xmlns:a16="http://schemas.microsoft.com/office/drawing/2014/main" id="{0A46F9B7-0348-C656-4702-9A36F8025830}"/>
              </a:ext>
            </a:extLst>
          </p:cNvPr>
          <p:cNvSpPr>
            <a:spLocks noGrp="1"/>
          </p:cNvSpPr>
          <p:nvPr>
            <p:ph idx="1"/>
          </p:nvPr>
        </p:nvSpPr>
        <p:spPr>
          <a:xfrm>
            <a:off x="838200" y="1068224"/>
            <a:ext cx="10515600" cy="5520583"/>
          </a:xfrm>
        </p:spPr>
        <p:txBody>
          <a:bodyPr>
            <a:normAutofit/>
          </a:bodyPr>
          <a:lstStyle/>
          <a:p>
            <a:pPr marL="0" indent="0">
              <a:buNone/>
            </a:pPr>
            <a:r>
              <a:rPr lang="en-US" sz="2400" dirty="0" smtClean="0"/>
              <a:t>2</a:t>
            </a:r>
            <a:r>
              <a:rPr lang="en-US" sz="2400" baseline="30000" dirty="0" smtClean="0"/>
              <a:t>nd</a:t>
            </a:r>
            <a:r>
              <a:rPr lang="en-US" sz="2400" dirty="0"/>
              <a:t>/</a:t>
            </a:r>
            <a:r>
              <a:rPr lang="en-US" sz="2400" dirty="0" smtClean="0"/>
              <a:t>3</a:t>
            </a:r>
            <a:r>
              <a:rPr lang="en-US" sz="2400" baseline="30000" dirty="0" smtClean="0"/>
              <a:t>rd</a:t>
            </a:r>
            <a:r>
              <a:rPr lang="en-US" sz="2400" dirty="0" smtClean="0"/>
              <a:t> </a:t>
            </a:r>
            <a:r>
              <a:rPr lang="en-US" sz="2400" dirty="0"/>
              <a:t>&amp; 4</a:t>
            </a:r>
            <a:r>
              <a:rPr lang="en-US" sz="2400" baseline="30000" dirty="0"/>
              <a:t>th</a:t>
            </a:r>
            <a:r>
              <a:rPr lang="en-US" sz="2400" dirty="0"/>
              <a:t> Grade</a:t>
            </a:r>
          </a:p>
          <a:p>
            <a:r>
              <a:rPr lang="en-US" sz="1200" dirty="0" smtClean="0"/>
              <a:t>8 minute quarters </a:t>
            </a:r>
            <a:r>
              <a:rPr lang="en-US" sz="1200" dirty="0"/>
              <a:t>with a running </a:t>
            </a:r>
            <a:r>
              <a:rPr lang="en-US" sz="1200" dirty="0" smtClean="0"/>
              <a:t>clock except for all free throws and the last 2 minutes of the game for all whistles.  </a:t>
            </a:r>
            <a:endParaRPr lang="en-US" sz="1200" dirty="0"/>
          </a:p>
          <a:p>
            <a:r>
              <a:rPr lang="en-US" sz="1200" dirty="0"/>
              <a:t>Half time is </a:t>
            </a:r>
            <a:r>
              <a:rPr lang="en-US" sz="1200" dirty="0" smtClean="0"/>
              <a:t>1 minute </a:t>
            </a:r>
            <a:r>
              <a:rPr lang="en-US" sz="1200" dirty="0"/>
              <a:t>long.</a:t>
            </a:r>
          </a:p>
          <a:p>
            <a:r>
              <a:rPr lang="en-US" sz="1200" dirty="0"/>
              <a:t>1</a:t>
            </a:r>
            <a:r>
              <a:rPr lang="en-US" sz="1200" dirty="0" smtClean="0"/>
              <a:t> </a:t>
            </a:r>
            <a:r>
              <a:rPr lang="en-US" sz="1200" dirty="0"/>
              <a:t>Full </a:t>
            </a:r>
            <a:r>
              <a:rPr lang="en-US" sz="1200" dirty="0" smtClean="0"/>
              <a:t>timeout </a:t>
            </a:r>
            <a:r>
              <a:rPr lang="en-US" sz="1200" dirty="0"/>
              <a:t>and 2 30 second timeouts per game.</a:t>
            </a:r>
          </a:p>
          <a:p>
            <a:r>
              <a:rPr lang="en-US" sz="1200" dirty="0"/>
              <a:t>Man to man defense only.  No organized press at any time.</a:t>
            </a:r>
          </a:p>
          <a:p>
            <a:r>
              <a:rPr lang="en-US" sz="1200" dirty="0"/>
              <a:t>Man to man defense begins within the 3-point line.  Players within the 3-point line must play man but they are permitted to play help defense( passing lane, one pass, two passes away).  However, a defender is permitted to pressure the ball handler once he/she crosses half court.</a:t>
            </a:r>
          </a:p>
          <a:p>
            <a:r>
              <a:rPr lang="en-US" sz="1200" dirty="0"/>
              <a:t>Help defense that results in a ball handler being double covered by the primary and help defender is not considered an organized trapping defense.</a:t>
            </a:r>
          </a:p>
          <a:p>
            <a:r>
              <a:rPr lang="en-US" sz="1200" dirty="0"/>
              <a:t>Full court one on one man defense is permitted only in the final 1 minute of regulation and/or the final 1 minute of overtime, unless up by 20  or more points.</a:t>
            </a:r>
          </a:p>
          <a:p>
            <a:r>
              <a:rPr lang="en-US" sz="1200" dirty="0"/>
              <a:t>No trapping is allowed at any time on any area of the court outside of the 3-point line of the basket the team is defending.  The team will receive one warning and then a technical foul will be called.  Technical fouls for this offense will not count against the coach toward eviction from the game.</a:t>
            </a:r>
          </a:p>
          <a:p>
            <a:r>
              <a:rPr lang="en-US" sz="1200" dirty="0"/>
              <a:t>The free throw shooter is allowed to land across the free throw line but can’t be the first to touch the ball on a miss.  Players may enter the lane when the shots is released in all grades.</a:t>
            </a:r>
          </a:p>
          <a:p>
            <a:r>
              <a:rPr lang="en-US" sz="1200" dirty="0"/>
              <a:t>Overtime will be 3 minutes long with a running clock except on foul shots and timeouts.  Each team will have one additional 30 second time out.  Clock stops the last minute of overtime if the ball goes out of bounds.</a:t>
            </a:r>
          </a:p>
          <a:p>
            <a:r>
              <a:rPr lang="en-US" sz="1200" dirty="0"/>
              <a:t>2</a:t>
            </a:r>
            <a:r>
              <a:rPr lang="en-US" sz="1200" baseline="30000" dirty="0"/>
              <a:t>nd</a:t>
            </a:r>
            <a:r>
              <a:rPr lang="en-US" sz="1200" dirty="0"/>
              <a:t> overtime can be played if the referees agree that there is enough time left to get the next game in (10 minutes to the hour).  Otherwise, the game ends in a tie</a:t>
            </a:r>
            <a:r>
              <a:rPr lang="en-US" sz="1200" dirty="0" smtClean="0"/>
              <a:t>.</a:t>
            </a:r>
          </a:p>
          <a:p>
            <a:endParaRPr lang="en-US" sz="1200" dirty="0"/>
          </a:p>
          <a:p>
            <a:pPr marL="0" indent="0">
              <a:buNone/>
            </a:pPr>
            <a:r>
              <a:rPr lang="en-US" sz="1600" dirty="0" smtClean="0"/>
              <a:t>4A/5B Girls Division – When a 4A team is involved, 4</a:t>
            </a:r>
            <a:r>
              <a:rPr lang="en-US" sz="1600" baseline="30000" dirty="0" smtClean="0"/>
              <a:t>th</a:t>
            </a:r>
            <a:r>
              <a:rPr lang="en-US" sz="1600" dirty="0" smtClean="0"/>
              <a:t> grade rules apply.  When the game is between 5B teams, 5</a:t>
            </a:r>
            <a:r>
              <a:rPr lang="en-US" sz="1600" baseline="30000" dirty="0" smtClean="0"/>
              <a:t>th</a:t>
            </a:r>
            <a:r>
              <a:rPr lang="en-US" sz="1600" dirty="0" smtClean="0"/>
              <a:t> grade rules apply.</a:t>
            </a:r>
            <a:endParaRPr lang="en-US" sz="1600" dirty="0"/>
          </a:p>
        </p:txBody>
      </p:sp>
    </p:spTree>
    <p:extLst>
      <p:ext uri="{BB962C8B-B14F-4D97-AF65-F5344CB8AC3E}">
        <p14:creationId xmlns:p14="http://schemas.microsoft.com/office/powerpoint/2010/main" val="699795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1723</Words>
  <Application>Microsoft Office PowerPoint</Application>
  <PresentationFormat>Widescreen</PresentationFormat>
  <Paragraphs>128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Housekeeping Items:</vt:lpstr>
      <vt:lpstr>League Payments:</vt:lpstr>
      <vt:lpstr>League Registration:</vt:lpstr>
      <vt:lpstr>Referee Fees</vt:lpstr>
      <vt:lpstr>Game Facilities</vt:lpstr>
      <vt:lpstr>Game Facilities – Entry/Exit Procedures</vt:lpstr>
      <vt:lpstr>CVYBO League Rules 2023-2024</vt:lpstr>
      <vt:lpstr>CVYBO League Rules 2023-2024</vt:lpstr>
      <vt:lpstr>CVYBO League Rules 2023-2024</vt:lpstr>
      <vt:lpstr>PowerPoint Presentation</vt:lpstr>
      <vt:lpstr>Game Schedule</vt:lpstr>
      <vt:lpstr>Posting Game Scores</vt:lpstr>
      <vt:lpstr>PA State Qualifier</vt:lpstr>
      <vt:lpstr>*Coach should ask Parents and Players to sign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Kubicsek, Tom</dc:creator>
  <cp:lastModifiedBy>Thomas Kubicsek</cp:lastModifiedBy>
  <cp:revision>25</cp:revision>
  <dcterms:created xsi:type="dcterms:W3CDTF">2022-11-15T16:46:06Z</dcterms:created>
  <dcterms:modified xsi:type="dcterms:W3CDTF">2024-11-19T02:16:04Z</dcterms:modified>
</cp:coreProperties>
</file>